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78" r:id="rId4"/>
    <p:sldId id="258" r:id="rId5"/>
    <p:sldId id="259" r:id="rId6"/>
    <p:sldId id="279" r:id="rId7"/>
    <p:sldId id="277" r:id="rId8"/>
    <p:sldId id="261" r:id="rId9"/>
    <p:sldId id="262" r:id="rId10"/>
    <p:sldId id="263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5F06C-3208-407C-968C-127870469787}" type="datetimeFigureOut">
              <a:rPr lang="ru-RU" smtClean="0"/>
              <a:t>15.10.2014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F3D4C-5904-46EC-B092-2E63C36AF5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F3D4C-5904-46EC-B092-2E63C36AF50D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15.10.2014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591344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Всероссийский физкультурно-спортивный комплекс  ГТО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4797152"/>
            <a:ext cx="5114778" cy="1656184"/>
          </a:xfrm>
        </p:spPr>
        <p:txBody>
          <a:bodyPr>
            <a:noAutofit/>
          </a:bodyPr>
          <a:lstStyle/>
          <a:p>
            <a:r>
              <a:rPr lang="ru-RU" sz="4000" dirty="0" smtClean="0"/>
              <a:t>Готов к Труду и </a:t>
            </a:r>
            <a:r>
              <a:rPr lang="ru-RU" sz="4000" dirty="0" smtClean="0"/>
              <a:t>Оборон</a:t>
            </a:r>
            <a:r>
              <a:rPr lang="ru-RU" sz="4000" dirty="0" smtClean="0"/>
              <a:t>е</a:t>
            </a:r>
            <a:endParaRPr lang="ru-RU" sz="4000" dirty="0"/>
          </a:p>
        </p:txBody>
      </p:sp>
      <p:pic>
        <p:nvPicPr>
          <p:cNvPr id="17410" name="Picture 2" descr="http://fizvosp.ru/assets/preview/65/0d/650dcc821183b2448b2de3e2ed1b8b5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952500" cy="952500"/>
          </a:xfrm>
          <a:prstGeom prst="rect">
            <a:avLst/>
          </a:prstGeom>
          <a:noFill/>
        </p:spPr>
      </p:pic>
      <p:pic>
        <p:nvPicPr>
          <p:cNvPr id="17412" name="Picture 4" descr="http://fizvosp.ru/assets/preview/14/fd/14fded5e30e82fd25463996e3c69cad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628800"/>
            <a:ext cx="952500" cy="952500"/>
          </a:xfrm>
          <a:prstGeom prst="rect">
            <a:avLst/>
          </a:prstGeom>
          <a:noFill/>
        </p:spPr>
      </p:pic>
      <p:pic>
        <p:nvPicPr>
          <p:cNvPr id="17414" name="Picture 6" descr="http://fizvosp.ru/assets/preview/07/f6/07f6dda47e53a89198ac34732f984d1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212976"/>
            <a:ext cx="952500" cy="952500"/>
          </a:xfrm>
          <a:prstGeom prst="rect">
            <a:avLst/>
          </a:prstGeom>
          <a:noFill/>
        </p:spPr>
      </p:pic>
      <p:pic>
        <p:nvPicPr>
          <p:cNvPr id="17416" name="Picture 8" descr="http://fizvosp.ru/assets/preview/fe/17/fe1705c6a2f181ec1c1f725f0b3caaf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5085184"/>
            <a:ext cx="1333500" cy="1333501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C:\Users\user\Desktop\ФОТО ГТО\20140902_1242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63699">
            <a:off x="4540918" y="577452"/>
            <a:ext cx="3395339" cy="2318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ФОТО ГТО\20140902_1239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38597">
            <a:off x="468040" y="531875"/>
            <a:ext cx="395287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PIC_038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3573016"/>
            <a:ext cx="4525234" cy="2579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Приглашаем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17 октября 2014 года в 12.00 часов на стадион «Энергия», где состоится торжественное открытие мероприятия в рамках апробации</a:t>
            </a:r>
          </a:p>
          <a:p>
            <a:pPr algn="ctr"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Всероссийского физкультурно-спортивного комплекса ГТО 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ГТО - это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программа физкультурной подготовки в </a:t>
            </a:r>
            <a:r>
              <a:rPr lang="ru-RU" dirty="0" smtClean="0"/>
              <a:t>общеобразовательных, профессиональных и спортивных организациях.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Существовала программа с 1931 по 1991 год. Охватывала возраст от 10 до 60 лет. </a:t>
            </a:r>
          </a:p>
          <a:p>
            <a:pPr>
              <a:buNone/>
            </a:pPr>
            <a:r>
              <a:rPr lang="ru-RU" dirty="0" smtClean="0"/>
              <a:t>С </a:t>
            </a:r>
            <a:r>
              <a:rPr lang="ru-RU" dirty="0" smtClean="0"/>
              <a:t>2014 </a:t>
            </a:r>
            <a:r>
              <a:rPr lang="ru-RU" dirty="0" smtClean="0"/>
              <a:t>года программа начала свое возрождение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 Охватывает возраст от 6 до 70 лет и старше.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ru-RU" dirty="0" smtClean="0"/>
              <a:t>Организационный этап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Согласно Плану работы по поэтапному внедрению Всероссийского физкультурно-спортивного комплекса «Готов к труду и обороне» (ГТО) в образовательных организациях </a:t>
            </a:r>
            <a:r>
              <a:rPr lang="ru-RU" sz="2000" dirty="0" smtClean="0"/>
              <a:t>Республики Татарстан на 2014 -2015 учебный год, утвержденному приказом МО и Н РТ от 10.07. 2014 года           № 3907/14, в </a:t>
            </a:r>
            <a:r>
              <a:rPr lang="ru-RU" sz="2000" dirty="0" err="1" smtClean="0"/>
              <a:t>Ютазинском</a:t>
            </a:r>
            <a:r>
              <a:rPr lang="ru-RU" sz="2000" dirty="0" smtClean="0"/>
              <a:t> муниципальном районе на организационном этапе созданы:</a:t>
            </a:r>
          </a:p>
          <a:p>
            <a:r>
              <a:rPr lang="ru-RU" sz="2000" dirty="0" smtClean="0"/>
              <a:t>приказ МКУ «Отдел образования» об апробации ВФСК ГТО;</a:t>
            </a:r>
          </a:p>
          <a:p>
            <a:r>
              <a:rPr lang="ru-RU" sz="2000" dirty="0" smtClean="0"/>
              <a:t>м</a:t>
            </a:r>
            <a:r>
              <a:rPr lang="ru-RU" sz="2000" dirty="0" smtClean="0"/>
              <a:t>униципальная рабочая группа ВФСК ГТО;</a:t>
            </a:r>
          </a:p>
          <a:p>
            <a:r>
              <a:rPr lang="ru-RU" sz="2000" dirty="0" smtClean="0"/>
              <a:t>п</a:t>
            </a:r>
            <a:r>
              <a:rPr lang="ru-RU" sz="2000" dirty="0" smtClean="0"/>
              <a:t>лан работы по внедрению ВФСК ГТО на 2014-2015 </a:t>
            </a:r>
            <a:r>
              <a:rPr lang="ru-RU" sz="2000" dirty="0" err="1" smtClean="0"/>
              <a:t>уч</a:t>
            </a:r>
            <a:r>
              <a:rPr lang="ru-RU" sz="2000" dirty="0" smtClean="0"/>
              <a:t>. г.;</a:t>
            </a:r>
          </a:p>
          <a:p>
            <a:pPr lvl="0">
              <a:buNone/>
            </a:pPr>
            <a:r>
              <a:rPr lang="ru-RU" sz="2000" dirty="0" smtClean="0"/>
              <a:t>     и определены муниципальные базовые площадки по сдаче нормативов: </a:t>
            </a:r>
            <a:r>
              <a:rPr lang="ru-RU" sz="2000" dirty="0" smtClean="0"/>
              <a:t>для учреждений образований п.г. т Уруссу – стадион «Энергия», </a:t>
            </a:r>
            <a:r>
              <a:rPr lang="ru-RU" sz="2000" dirty="0" smtClean="0"/>
              <a:t>СОК «Олимп», для </a:t>
            </a:r>
            <a:r>
              <a:rPr lang="ru-RU" sz="2000" dirty="0" smtClean="0"/>
              <a:t>сельских школ – спортивные площадки на территории общеобразовательных учреждений.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7239000" cy="1143000"/>
          </a:xfrm>
        </p:spPr>
        <p:txBody>
          <a:bodyPr/>
          <a:lstStyle/>
          <a:p>
            <a:r>
              <a:rPr lang="ru-RU" dirty="0" smtClean="0"/>
              <a:t>Знак </a:t>
            </a:r>
            <a:r>
              <a:rPr lang="ru-RU" dirty="0" err="1" smtClean="0"/>
              <a:t>гто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9" name="Picture 5" descr="C:\Users\Ждановы\Desktop\az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861048"/>
            <a:ext cx="2173916" cy="223224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7158" y="1214422"/>
            <a:ext cx="70009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smtClean="0"/>
              <a:t>Сдача нормативов </a:t>
            </a:r>
            <a:r>
              <a:rPr lang="ru-RU" sz="2000" dirty="0" smtClean="0"/>
              <a:t>подтверждается </a:t>
            </a:r>
            <a:r>
              <a:rPr lang="ru-RU" sz="2000" dirty="0" smtClean="0"/>
              <a:t>особыми значками. Чтобы получить такой значок, нужно </a:t>
            </a:r>
            <a:r>
              <a:rPr lang="ru-RU" sz="2000" dirty="0" smtClean="0"/>
              <a:t>выполнить норматив Комплекса. </a:t>
            </a: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В зависимости от уровня достижений сдающие нормативы каждой ступени </a:t>
            </a:r>
            <a:r>
              <a:rPr lang="ru-RU" sz="2000" dirty="0" smtClean="0"/>
              <a:t>награждаются золотым, серебряным или бронзовым  знаком отличия.</a:t>
            </a:r>
            <a:endParaRPr lang="ru-RU" sz="2000" dirty="0" smtClean="0"/>
          </a:p>
        </p:txBody>
      </p:sp>
      <p:pic>
        <p:nvPicPr>
          <p:cNvPr id="1030" name="Picture 6" descr="C:\Users\Ждановы\Desktop\az_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933056"/>
            <a:ext cx="2016224" cy="2063112"/>
          </a:xfrm>
          <a:prstGeom prst="rect">
            <a:avLst/>
          </a:prstGeom>
          <a:noFill/>
        </p:spPr>
      </p:pic>
      <p:pic>
        <p:nvPicPr>
          <p:cNvPr id="15362" name="Picture 2" descr="Значки. Изготовление значков на заказ до 10% дешевле. - znac…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861048"/>
            <a:ext cx="2232248" cy="220287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 smtClean="0"/>
              <a:t>Ступени </a:t>
            </a:r>
            <a:r>
              <a:rPr lang="ru-RU" dirty="0" err="1" smtClean="0"/>
              <a:t>гто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Комплекс состоит из 11 ступеней для различных возрастных групп населения:</a:t>
            </a:r>
            <a:endParaRPr lang="ru-RU" dirty="0" smtClean="0"/>
          </a:p>
          <a:p>
            <a:pPr>
              <a:buNone/>
            </a:pPr>
            <a:r>
              <a:rPr lang="en-US" sz="2000" dirty="0" smtClean="0"/>
              <a:t>I </a:t>
            </a:r>
            <a:r>
              <a:rPr lang="ru-RU" sz="2000" dirty="0" smtClean="0"/>
              <a:t>ступень – 1-2 </a:t>
            </a:r>
            <a:r>
              <a:rPr lang="ru-RU" sz="2000" dirty="0" smtClean="0"/>
              <a:t>классы (6-8 лет)</a:t>
            </a:r>
            <a:endParaRPr lang="ru-RU" sz="2000" dirty="0" smtClean="0"/>
          </a:p>
          <a:p>
            <a:pPr>
              <a:buNone/>
            </a:pPr>
            <a:r>
              <a:rPr lang="en-US" sz="2000" dirty="0" smtClean="0"/>
              <a:t>II </a:t>
            </a:r>
            <a:r>
              <a:rPr lang="ru-RU" sz="2000" dirty="0" smtClean="0"/>
              <a:t>ступень – 3-4 </a:t>
            </a:r>
            <a:r>
              <a:rPr lang="ru-RU" sz="2000" dirty="0" smtClean="0"/>
              <a:t>классы (9-10 лет)</a:t>
            </a:r>
            <a:endParaRPr lang="ru-RU" sz="2000" dirty="0" smtClean="0"/>
          </a:p>
          <a:p>
            <a:pPr>
              <a:buNone/>
            </a:pPr>
            <a:r>
              <a:rPr lang="en-US" sz="2000" dirty="0" smtClean="0"/>
              <a:t>III </a:t>
            </a:r>
            <a:r>
              <a:rPr lang="ru-RU" sz="2000" dirty="0" smtClean="0"/>
              <a:t>ступень – </a:t>
            </a:r>
            <a:r>
              <a:rPr lang="ru-RU" sz="2000" dirty="0" smtClean="0"/>
              <a:t>5-6 классы (11-12 лет)</a:t>
            </a:r>
            <a:endParaRPr lang="ru-RU" sz="2000" dirty="0" smtClean="0"/>
          </a:p>
          <a:p>
            <a:pPr>
              <a:buNone/>
            </a:pPr>
            <a:r>
              <a:rPr lang="en-US" sz="2000" dirty="0" smtClean="0"/>
              <a:t>IV </a:t>
            </a:r>
            <a:r>
              <a:rPr lang="ru-RU" sz="2000" dirty="0" smtClean="0"/>
              <a:t>ступень – </a:t>
            </a:r>
            <a:r>
              <a:rPr lang="ru-RU" sz="2000" dirty="0" smtClean="0"/>
              <a:t>7-9 классы (13-15 лет)</a:t>
            </a:r>
            <a:endParaRPr lang="ru-RU" sz="2000" dirty="0" smtClean="0"/>
          </a:p>
          <a:p>
            <a:pPr>
              <a:buNone/>
            </a:pPr>
            <a:r>
              <a:rPr lang="en-US" sz="2000" dirty="0" smtClean="0"/>
              <a:t>V </a:t>
            </a:r>
            <a:r>
              <a:rPr lang="ru-RU" sz="2000" dirty="0" smtClean="0"/>
              <a:t>ступень – 10-11 </a:t>
            </a:r>
            <a:r>
              <a:rPr lang="ru-RU" sz="2000" dirty="0" smtClean="0"/>
              <a:t>классы (16-17 лет)</a:t>
            </a:r>
            <a:endParaRPr lang="ru-RU" sz="2000" dirty="0" smtClean="0"/>
          </a:p>
          <a:p>
            <a:pPr>
              <a:buNone/>
            </a:pPr>
            <a:r>
              <a:rPr lang="en-US" sz="2000" dirty="0" smtClean="0"/>
              <a:t>VI </a:t>
            </a:r>
            <a:r>
              <a:rPr lang="ru-RU" sz="2000" dirty="0" smtClean="0"/>
              <a:t>ступень </a:t>
            </a:r>
            <a:r>
              <a:rPr lang="ru-RU" sz="2000" dirty="0" smtClean="0"/>
              <a:t>–18 - 29 лет</a:t>
            </a:r>
          </a:p>
          <a:p>
            <a:pPr>
              <a:buNone/>
            </a:pPr>
            <a:r>
              <a:rPr lang="en-US" sz="2000" dirty="0" smtClean="0"/>
              <a:t>VII</a:t>
            </a:r>
            <a:r>
              <a:rPr lang="ru-RU" sz="2000" dirty="0" smtClean="0"/>
              <a:t> </a:t>
            </a:r>
            <a:r>
              <a:rPr lang="ru-RU" sz="2000" dirty="0" smtClean="0"/>
              <a:t>ступень </a:t>
            </a:r>
            <a:r>
              <a:rPr lang="ru-RU" sz="2000" dirty="0" smtClean="0"/>
              <a:t>– </a:t>
            </a:r>
            <a:r>
              <a:rPr lang="ru-RU" sz="2000" dirty="0" smtClean="0"/>
              <a:t>30</a:t>
            </a:r>
            <a:r>
              <a:rPr lang="ru-RU" sz="2000" dirty="0" smtClean="0"/>
              <a:t> </a:t>
            </a:r>
            <a:r>
              <a:rPr lang="ru-RU" sz="2000" dirty="0" smtClean="0"/>
              <a:t>-</a:t>
            </a:r>
            <a:r>
              <a:rPr lang="ru-RU" sz="2000" dirty="0" smtClean="0"/>
              <a:t> 39 лет</a:t>
            </a:r>
          </a:p>
          <a:p>
            <a:pPr>
              <a:buNone/>
            </a:pPr>
            <a:r>
              <a:rPr lang="en-US" sz="2000" dirty="0" smtClean="0"/>
              <a:t>VIII </a:t>
            </a:r>
            <a:r>
              <a:rPr lang="ru-RU" sz="2000" dirty="0" smtClean="0"/>
              <a:t>ступень – 40 - 49 лет</a:t>
            </a:r>
          </a:p>
          <a:p>
            <a:pPr>
              <a:buNone/>
            </a:pPr>
            <a:r>
              <a:rPr lang="en-US" sz="2000" dirty="0" smtClean="0"/>
              <a:t>IX </a:t>
            </a:r>
            <a:r>
              <a:rPr lang="ru-RU" sz="2000" dirty="0" smtClean="0"/>
              <a:t>ступень </a:t>
            </a:r>
            <a:r>
              <a:rPr lang="ru-RU" sz="2000" dirty="0" smtClean="0"/>
              <a:t>– </a:t>
            </a:r>
            <a:r>
              <a:rPr lang="ru-RU" sz="2000" dirty="0" smtClean="0"/>
              <a:t>50 </a:t>
            </a:r>
            <a:r>
              <a:rPr lang="ru-RU" sz="2000" dirty="0" smtClean="0"/>
              <a:t>- </a:t>
            </a:r>
            <a:r>
              <a:rPr lang="ru-RU" sz="2000" dirty="0" smtClean="0"/>
              <a:t>59 </a:t>
            </a:r>
            <a:r>
              <a:rPr lang="ru-RU" sz="2000" dirty="0" smtClean="0"/>
              <a:t>лет</a:t>
            </a:r>
          </a:p>
          <a:p>
            <a:pPr>
              <a:buNone/>
            </a:pPr>
            <a:r>
              <a:rPr lang="en-US" sz="2000" dirty="0" smtClean="0"/>
              <a:t>X </a:t>
            </a:r>
            <a:r>
              <a:rPr lang="ru-RU" sz="2000" dirty="0" smtClean="0"/>
              <a:t>ступень – </a:t>
            </a:r>
            <a:r>
              <a:rPr lang="ru-RU" sz="2000" dirty="0" smtClean="0"/>
              <a:t>60 </a:t>
            </a:r>
            <a:r>
              <a:rPr lang="ru-RU" sz="2000" dirty="0" smtClean="0"/>
              <a:t>- </a:t>
            </a:r>
            <a:r>
              <a:rPr lang="ru-RU" sz="2000" dirty="0" smtClean="0"/>
              <a:t>69 лет</a:t>
            </a:r>
          </a:p>
          <a:p>
            <a:pPr>
              <a:buNone/>
            </a:pPr>
            <a:r>
              <a:rPr lang="en-US" sz="2000" dirty="0" smtClean="0"/>
              <a:t>XI </a:t>
            </a:r>
            <a:r>
              <a:rPr lang="ru-RU" sz="2000" dirty="0" smtClean="0"/>
              <a:t>ступень – </a:t>
            </a:r>
            <a:r>
              <a:rPr lang="en-US" sz="2000" dirty="0" smtClean="0"/>
              <a:t>7</a:t>
            </a:r>
            <a:r>
              <a:rPr lang="ru-RU" sz="2000" dirty="0" smtClean="0"/>
              <a:t>0 лет и старше</a:t>
            </a:r>
            <a:endParaRPr lang="ru-RU" sz="20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 smtClean="0"/>
              <a:t>Сессии </a:t>
            </a:r>
            <a:r>
              <a:rPr lang="ru-RU" dirty="0" err="1" smtClean="0"/>
              <a:t>гто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7239000" cy="51149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    В зависимости от имеющейся учебно-материальной базы площадок их расположения, прием нормативов ВФСК ГТО у обучающихся делятся на 3 сессии:</a:t>
            </a:r>
          </a:p>
          <a:p>
            <a:pPr>
              <a:buNone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Осеннюю (сентябрь - октябрь);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Зимнюю (январь - февраль);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Весеннюю (апрель - май)</a:t>
            </a:r>
            <a:endParaRPr lang="ru-RU" sz="2000" dirty="0"/>
          </a:p>
        </p:txBody>
      </p:sp>
      <p:pic>
        <p:nvPicPr>
          <p:cNvPr id="30722" name="Picture 2" descr="Минобрнауки предлагает суммировать баллы за ГТО с оценками ЕГЭ для поступления в вуз - Газета.Ru Общест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348880"/>
            <a:ext cx="2736304" cy="1818742"/>
          </a:xfrm>
          <a:prstGeom prst="rect">
            <a:avLst/>
          </a:prstGeom>
          <a:noFill/>
        </p:spPr>
      </p:pic>
      <p:pic>
        <p:nvPicPr>
          <p:cNvPr id="30724" name="Picture 4" descr="LSD Electronics Фотоальбомы. Лазертаг фо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797152"/>
            <a:ext cx="2808312" cy="1871477"/>
          </a:xfrm>
          <a:prstGeom prst="rect">
            <a:avLst/>
          </a:prstGeom>
          <a:noFill/>
        </p:spPr>
      </p:pic>
      <p:pic>
        <p:nvPicPr>
          <p:cNvPr id="30726" name="Picture 6" descr="Последний Вавилон newsletter Последний Вавило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005064"/>
            <a:ext cx="2784310" cy="208823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r>
              <a:rPr lang="ru-RU" dirty="0" smtClean="0"/>
              <a:t>Медицинский осмотр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К выполнению нормативов Комплекса допускаются лица на основании результатов медицинского осмотра учащихся.</a:t>
            </a:r>
          </a:p>
          <a:p>
            <a:pPr>
              <a:buNone/>
            </a:pPr>
            <a:endParaRPr lang="ru-RU" sz="2000" dirty="0" smtClean="0"/>
          </a:p>
          <a:p>
            <a:pPr algn="ctr">
              <a:buNone/>
            </a:pPr>
            <a:r>
              <a:rPr lang="ru-RU" sz="2000" dirty="0" smtClean="0"/>
              <a:t>Совместно с </a:t>
            </a:r>
            <a:r>
              <a:rPr lang="ru-RU" sz="2000" dirty="0" err="1" smtClean="0"/>
              <a:t>Уруссинской</a:t>
            </a:r>
            <a:r>
              <a:rPr lang="ru-RU" sz="2000" dirty="0" smtClean="0"/>
              <a:t> ЦРБ медицинские осмотры в общеобразовательных учреждениях </a:t>
            </a:r>
            <a:r>
              <a:rPr lang="ru-RU" sz="2000" dirty="0" smtClean="0"/>
              <a:t>проводятся                         </a:t>
            </a:r>
            <a:r>
              <a:rPr lang="ru-RU" sz="2000" dirty="0" smtClean="0"/>
              <a:t>с 7 - 17 </a:t>
            </a:r>
            <a:r>
              <a:rPr lang="ru-RU" sz="2000" dirty="0" smtClean="0"/>
              <a:t>октября 2014 года</a:t>
            </a: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pic>
        <p:nvPicPr>
          <p:cNvPr id="4" name="Picture 2" descr="медосмотр - Школьники - фотоальбомы на U-mama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284984"/>
            <a:ext cx="3655451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44664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Агитационно-пропагандисткая</a:t>
            </a:r>
            <a:r>
              <a:rPr lang="ru-RU" sz="2400" dirty="0" smtClean="0"/>
              <a:t> работа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7239000" cy="554701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     </a:t>
            </a:r>
            <a:r>
              <a:rPr lang="ru-RU" sz="2000" dirty="0" smtClean="0"/>
              <a:t>В целях информирования всех участников образовательного процесса по внедрению ВФСК ГТО в образовательных учреждениях </a:t>
            </a:r>
            <a:r>
              <a:rPr lang="ru-RU" sz="2000" dirty="0" err="1" smtClean="0"/>
              <a:t>Ютазинского</a:t>
            </a:r>
            <a:r>
              <a:rPr lang="ru-RU" sz="2000" dirty="0" smtClean="0"/>
              <a:t> муниципального района </a:t>
            </a:r>
            <a:r>
              <a:rPr lang="ru-RU" sz="2000" dirty="0" smtClean="0"/>
              <a:t>про</a:t>
            </a:r>
            <a:r>
              <a:rPr lang="ru-RU" sz="2000" dirty="0" smtClean="0"/>
              <a:t>ведены мероприятия:</a:t>
            </a:r>
          </a:p>
          <a:p>
            <a:pPr algn="just"/>
            <a:r>
              <a:rPr lang="ru-RU" sz="2000" dirty="0" smtClean="0"/>
              <a:t>Круглые столы на темы: «Здоровье </a:t>
            </a:r>
            <a:r>
              <a:rPr lang="ru-RU" sz="2000" dirty="0" smtClean="0"/>
              <a:t>- день за днем, шаг за </a:t>
            </a:r>
            <a:r>
              <a:rPr lang="ru-RU" sz="2000" dirty="0" smtClean="0"/>
              <a:t>шагом», «</a:t>
            </a:r>
            <a:r>
              <a:rPr lang="ru-RU" sz="2000" dirty="0" smtClean="0"/>
              <a:t>Мы за здоровый образ жизни</a:t>
            </a:r>
            <a:r>
              <a:rPr lang="ru-RU" sz="2000" dirty="0" smtClean="0"/>
              <a:t>», «Историческая </a:t>
            </a:r>
            <a:r>
              <a:rPr lang="ru-RU" sz="2000" dirty="0" smtClean="0"/>
              <a:t>справка </a:t>
            </a:r>
            <a:r>
              <a:rPr lang="ru-RU" sz="2000" dirty="0" smtClean="0"/>
              <a:t>о ГТО. Символика ГТО»;</a:t>
            </a:r>
          </a:p>
          <a:p>
            <a:pPr algn="just"/>
            <a:r>
              <a:rPr lang="ru-RU" sz="2000" dirty="0" smtClean="0"/>
              <a:t>Классные часы с приглашением </a:t>
            </a:r>
            <a:r>
              <a:rPr lang="ru-RU" sz="2000" dirty="0" smtClean="0"/>
              <a:t>главного </a:t>
            </a:r>
            <a:r>
              <a:rPr lang="ru-RU" sz="2000" dirty="0" smtClean="0"/>
              <a:t>тренера футбольной команды «</a:t>
            </a:r>
            <a:r>
              <a:rPr lang="ru-RU" sz="2000" dirty="0" err="1" smtClean="0"/>
              <a:t>Абсалямово</a:t>
            </a:r>
            <a:r>
              <a:rPr lang="ru-RU" sz="2000" dirty="0" smtClean="0"/>
              <a:t>», </a:t>
            </a:r>
            <a:r>
              <a:rPr lang="ru-RU" sz="2000" dirty="0" smtClean="0"/>
              <a:t>в</a:t>
            </a:r>
            <a:r>
              <a:rPr lang="ru-RU" sz="2000" dirty="0" smtClean="0"/>
              <a:t>стреча </a:t>
            </a:r>
            <a:r>
              <a:rPr lang="ru-RU" sz="2000" dirty="0" smtClean="0"/>
              <a:t>с </a:t>
            </a:r>
            <a:r>
              <a:rPr lang="ru-RU" sz="2000" dirty="0" smtClean="0"/>
              <a:t>ветеранами спорта;</a:t>
            </a:r>
          </a:p>
          <a:p>
            <a:pPr algn="just"/>
            <a:r>
              <a:rPr lang="ru-RU" sz="2000" dirty="0" smtClean="0"/>
              <a:t>Осенний кросс в рамках Всероссийского дня </a:t>
            </a:r>
            <a:r>
              <a:rPr lang="ru-RU" sz="2000" dirty="0" smtClean="0"/>
              <a:t>«Кросс наций-2014»;</a:t>
            </a:r>
          </a:p>
          <a:p>
            <a:pPr algn="just"/>
            <a:r>
              <a:rPr lang="ru-RU" sz="2000" dirty="0" smtClean="0"/>
              <a:t>Спортивные мероприятия: «Веселые старты» с привлечением родителей, «Спорт</a:t>
            </a:r>
            <a:r>
              <a:rPr lang="ru-RU" sz="2000" dirty="0" smtClean="0"/>
              <a:t>, здоровье, </a:t>
            </a:r>
            <a:r>
              <a:rPr lang="ru-RU" sz="2000" dirty="0" smtClean="0"/>
              <a:t>красота» и многие другие. 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Фотографии с мероприятий</a:t>
            </a:r>
            <a:endParaRPr lang="ru-RU" dirty="0"/>
          </a:p>
        </p:txBody>
      </p:sp>
      <p:pic>
        <p:nvPicPr>
          <p:cNvPr id="5" name="Содержимое 4" descr="C:\Users\User\Desktop\DSCF884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360725">
            <a:off x="531756" y="1186059"/>
            <a:ext cx="3237062" cy="250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IMG_20140903_0747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0086">
            <a:off x="3783293" y="1730898"/>
            <a:ext cx="4206875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P4030180.JPG"/>
          <p:cNvPicPr/>
          <p:nvPr/>
        </p:nvPicPr>
        <p:blipFill>
          <a:blip r:embed="rId4" cstate="print"/>
          <a:srcRect l="4904" t="4317" r="-311" b="9303"/>
          <a:stretch>
            <a:fillRect/>
          </a:stretch>
        </p:blipFill>
        <p:spPr bwMode="auto">
          <a:xfrm>
            <a:off x="467544" y="3789040"/>
            <a:ext cx="367240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266</TotalTime>
  <Words>525</Words>
  <Application>Microsoft Office PowerPoint</Application>
  <PresentationFormat>Экран (4:3)</PresentationFormat>
  <Paragraphs>54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Всероссийский физкультурно-спортивный комплекс  ГТО</vt:lpstr>
      <vt:lpstr>ГТО - это</vt:lpstr>
      <vt:lpstr>Организационный этап</vt:lpstr>
      <vt:lpstr>Знак гто</vt:lpstr>
      <vt:lpstr>Ступени гто</vt:lpstr>
      <vt:lpstr>Сессии гто</vt:lpstr>
      <vt:lpstr>Медицинский осмотр</vt:lpstr>
      <vt:lpstr>Агитационно-пропагандисткая работа</vt:lpstr>
      <vt:lpstr>Фотографии с мероприятий</vt:lpstr>
      <vt:lpstr>Слайд 10</vt:lpstr>
      <vt:lpstr>Приглашаем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ГТО</dc:title>
  <dc:creator>Ждановы</dc:creator>
  <cp:lastModifiedBy>User</cp:lastModifiedBy>
  <cp:revision>38</cp:revision>
  <dcterms:created xsi:type="dcterms:W3CDTF">2012-11-25T15:21:02Z</dcterms:created>
  <dcterms:modified xsi:type="dcterms:W3CDTF">2014-10-15T13:22:47Z</dcterms:modified>
</cp:coreProperties>
</file>